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printerSettings" Target="printerSettings/printerSettings1.bin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B53A-9E8B-C546-B87A-B56CFCF77BF7}" type="datetimeFigureOut">
              <a:rPr lang="fr-FR" smtClean="0"/>
              <a:t>22/05/23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959E2C2-7E24-B44E-BFC6-558285441921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B53A-9E8B-C546-B87A-B56CFCF77BF7}" type="datetimeFigureOut">
              <a:rPr lang="fr-FR" smtClean="0"/>
              <a:t>22/05/23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E2C2-7E24-B44E-BFC6-55828544192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B53A-9E8B-C546-B87A-B56CFCF77BF7}" type="datetimeFigureOut">
              <a:rPr lang="fr-FR" smtClean="0"/>
              <a:t>22/05/23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E2C2-7E24-B44E-BFC6-55828544192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B53A-9E8B-C546-B87A-B56CFCF77BF7}" type="datetimeFigureOut">
              <a:rPr lang="fr-FR" smtClean="0"/>
              <a:t>22/05/23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E2C2-7E24-B44E-BFC6-55828544192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B53A-9E8B-C546-B87A-B56CFCF77BF7}" type="datetimeFigureOut">
              <a:rPr lang="fr-FR" smtClean="0"/>
              <a:t>22/05/23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E2C2-7E24-B44E-BFC6-558285441921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B53A-9E8B-C546-B87A-B56CFCF77BF7}" type="datetimeFigureOut">
              <a:rPr lang="fr-FR" smtClean="0"/>
              <a:t>22/05/23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E2C2-7E24-B44E-BFC6-55828544192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B53A-9E8B-C546-B87A-B56CFCF77BF7}" type="datetimeFigureOut">
              <a:rPr lang="fr-FR" smtClean="0"/>
              <a:t>22/05/23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E2C2-7E24-B44E-BFC6-55828544192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B53A-9E8B-C546-B87A-B56CFCF77BF7}" type="datetimeFigureOut">
              <a:rPr lang="fr-FR" smtClean="0"/>
              <a:t>22/05/23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E2C2-7E24-B44E-BFC6-55828544192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B53A-9E8B-C546-B87A-B56CFCF77BF7}" type="datetimeFigureOut">
              <a:rPr lang="fr-FR" smtClean="0"/>
              <a:t>22/05/23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E2C2-7E24-B44E-BFC6-55828544192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B53A-9E8B-C546-B87A-B56CFCF77BF7}" type="datetimeFigureOut">
              <a:rPr lang="fr-FR" smtClean="0"/>
              <a:t>22/05/23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E2C2-7E24-B44E-BFC6-558285441921}" type="slidenum">
              <a:rPr lang="fr-FR" smtClean="0"/>
              <a:t>‹#›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B53A-9E8B-C546-B87A-B56CFCF77BF7}" type="datetimeFigureOut">
              <a:rPr lang="fr-FR" smtClean="0"/>
              <a:t>22/05/23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E2C2-7E24-B44E-BFC6-558285441921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0D4B53A-9E8B-C546-B87A-B56CFCF77BF7}" type="datetimeFigureOut">
              <a:rPr lang="fr-FR" smtClean="0"/>
              <a:t>22/05/23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959E2C2-7E24-B44E-BFC6-558285441921}" type="slidenum">
              <a:rPr lang="fr-FR" smtClean="0"/>
              <a:t>‹#›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Exemple de séquence en portugais </a:t>
            </a:r>
            <a:r>
              <a:rPr lang="mr-IN" dirty="0" smtClean="0"/>
              <a:t>–</a:t>
            </a:r>
            <a:r>
              <a:rPr lang="fr-FR" dirty="0" smtClean="0"/>
              <a:t> </a:t>
            </a:r>
            <a:r>
              <a:rPr lang="fr-FR" dirty="0" err="1" smtClean="0"/>
              <a:t>cdm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0500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Public : </a:t>
            </a:r>
            <a:r>
              <a:rPr lang="fr-FR" dirty="0"/>
              <a:t>1</a:t>
            </a:r>
            <a:r>
              <a:rPr lang="fr-FR" baseline="30000" dirty="0"/>
              <a:t>ère</a:t>
            </a:r>
            <a:r>
              <a:rPr lang="fr-FR" dirty="0"/>
              <a:t> SI</a:t>
            </a:r>
          </a:p>
          <a:p>
            <a:r>
              <a:rPr lang="fr-FR" b="1" dirty="0"/>
              <a:t>Discipline : </a:t>
            </a:r>
            <a:r>
              <a:rPr lang="fr-FR" dirty="0"/>
              <a:t>Connaissance du monde </a:t>
            </a:r>
            <a:endParaRPr lang="fr-FR" dirty="0" smtClean="0"/>
          </a:p>
          <a:p>
            <a:r>
              <a:rPr lang="fr-FR" b="1" dirty="0" smtClean="0"/>
              <a:t>Niveau </a:t>
            </a:r>
            <a:r>
              <a:rPr lang="fr-FR" b="1" dirty="0"/>
              <a:t>CECRL : </a:t>
            </a:r>
            <a:r>
              <a:rPr lang="fr-FR" dirty="0" smtClean="0"/>
              <a:t>C1</a:t>
            </a:r>
          </a:p>
          <a:p>
            <a:endParaRPr lang="fr-FR" dirty="0"/>
          </a:p>
          <a:p>
            <a:r>
              <a:rPr lang="fr-FR" b="1" dirty="0"/>
              <a:t>Problématique </a:t>
            </a:r>
            <a:r>
              <a:rPr lang="fr-FR" dirty="0"/>
              <a:t>: </a:t>
            </a:r>
            <a:endParaRPr lang="fr-FR" dirty="0" smtClean="0"/>
          </a:p>
          <a:p>
            <a:pPr marL="114300" indent="0">
              <a:buNone/>
            </a:pPr>
            <a:r>
              <a:rPr lang="fr-FR" dirty="0" smtClean="0"/>
              <a:t>En </a:t>
            </a:r>
            <a:r>
              <a:rPr lang="fr-FR" dirty="0"/>
              <a:t>quoi l’intelligence artificielle peut-elle changer notre vie ? Et quels seraient les avantages et les inconvénients d’un tel changement 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4436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b="1" u="sng" dirty="0"/>
              <a:t>Objectifs :</a:t>
            </a:r>
            <a:endParaRPr lang="fr-FR" dirty="0"/>
          </a:p>
          <a:p>
            <a:r>
              <a:rPr lang="fr-FR" dirty="0" smtClean="0"/>
              <a:t> </a:t>
            </a:r>
            <a:r>
              <a:rPr lang="fr-FR" dirty="0"/>
              <a:t>Préparer les candidats à l’épreuve orale de « Connaissance du monde » dans le cadre du BFI ;</a:t>
            </a:r>
          </a:p>
          <a:p>
            <a:r>
              <a:rPr lang="fr-FR" dirty="0" smtClean="0"/>
              <a:t> </a:t>
            </a:r>
            <a:r>
              <a:rPr lang="fr-FR" dirty="0"/>
              <a:t>Préparation à la recherche documentaire : savoir sélectionner des informations et élaborer une synthèse.</a:t>
            </a:r>
          </a:p>
          <a:p>
            <a:r>
              <a:rPr lang="fr-FR" dirty="0" smtClean="0"/>
              <a:t>Savoir </a:t>
            </a:r>
            <a:r>
              <a:rPr lang="fr-FR" dirty="0"/>
              <a:t>exposer et exprimer des idées en étayant ses arguments à l’aide d’exemples.</a:t>
            </a:r>
          </a:p>
          <a:p>
            <a:r>
              <a:rPr lang="fr-FR" dirty="0" smtClean="0"/>
              <a:t>Posture </a:t>
            </a:r>
            <a:r>
              <a:rPr lang="fr-FR" dirty="0"/>
              <a:t>et </a:t>
            </a:r>
            <a:r>
              <a:rPr lang="fr-FR" dirty="0" smtClean="0"/>
              <a:t>techniques </a:t>
            </a:r>
            <a:r>
              <a:rPr lang="fr-FR" dirty="0"/>
              <a:t>de </a:t>
            </a:r>
            <a:r>
              <a:rPr lang="fr-FR" dirty="0" smtClean="0"/>
              <a:t> </a:t>
            </a:r>
            <a:r>
              <a:rPr lang="fr-FR" dirty="0"/>
              <a:t>communication orale (posture corporelle, gestuelle, intonation, prosodie de la phrase, </a:t>
            </a:r>
            <a:r>
              <a:rPr lang="fr-FR" dirty="0" err="1"/>
              <a:t>etc</a:t>
            </a:r>
            <a:r>
              <a:rPr lang="fr-FR" dirty="0"/>
              <a:t>).</a:t>
            </a:r>
          </a:p>
          <a:p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893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b="1" u="sng" dirty="0"/>
              <a:t>Tâche finale évaluée :</a:t>
            </a:r>
            <a:endParaRPr lang="fr-FR" dirty="0"/>
          </a:p>
          <a:p>
            <a:r>
              <a:rPr lang="fr-FR" dirty="0"/>
              <a:t>Réalisation et présentation d’un débat autour du thème de l’intelligence artificielle.</a:t>
            </a:r>
          </a:p>
          <a:p>
            <a:r>
              <a:rPr lang="fr-FR" dirty="0"/>
              <a:t> </a:t>
            </a:r>
          </a:p>
          <a:p>
            <a:r>
              <a:rPr lang="fr-FR" b="1" u="sng" dirty="0"/>
              <a:t>La répartition des rôles :</a:t>
            </a:r>
            <a:endParaRPr lang="fr-FR" dirty="0"/>
          </a:p>
          <a:p>
            <a:r>
              <a:rPr lang="fr-FR" dirty="0"/>
              <a:t>Pour cela, formation de différents groupes (4/5 élèves) : </a:t>
            </a:r>
          </a:p>
          <a:p>
            <a:r>
              <a:rPr lang="fr-FR" dirty="0" smtClean="0"/>
              <a:t> </a:t>
            </a:r>
            <a:r>
              <a:rPr lang="fr-FR" dirty="0"/>
              <a:t>groupe 1 : présentateurs/modérateurs </a:t>
            </a:r>
          </a:p>
          <a:p>
            <a:r>
              <a:rPr lang="fr-FR" dirty="0" smtClean="0"/>
              <a:t> </a:t>
            </a:r>
            <a:r>
              <a:rPr lang="fr-FR" dirty="0"/>
              <a:t>groupe 2 : les pour </a:t>
            </a:r>
          </a:p>
          <a:p>
            <a:r>
              <a:rPr lang="fr-FR" dirty="0" smtClean="0"/>
              <a:t>groupe</a:t>
            </a:r>
            <a:r>
              <a:rPr lang="fr-FR" dirty="0"/>
              <a:t> : les contre</a:t>
            </a:r>
          </a:p>
          <a:p>
            <a:r>
              <a:rPr lang="fr-FR" dirty="0" smtClean="0"/>
              <a:t>groupe </a:t>
            </a:r>
            <a:r>
              <a:rPr lang="fr-FR" dirty="0"/>
              <a:t>4 : préparation d’une synthèse et d’une conclusion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3497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/>
              <a:t>Travail préparatoire pour le débat </a:t>
            </a:r>
            <a:r>
              <a:rPr lang="fr-FR" b="1" dirty="0"/>
              <a:t>: (prévoir une durée de 4 h + 1h de débat</a:t>
            </a:r>
            <a:r>
              <a:rPr lang="fr-FR" b="1" dirty="0" smtClean="0"/>
              <a:t>)</a:t>
            </a:r>
            <a:endParaRPr lang="fr-FR" dirty="0"/>
          </a:p>
          <a:p>
            <a:endParaRPr lang="fr-FR" dirty="0"/>
          </a:p>
          <a:p>
            <a:r>
              <a:rPr lang="fr-FR" dirty="0"/>
              <a:t>Tous les élèves travailleront à partir d’un dossier thématique sur « </a:t>
            </a:r>
            <a:r>
              <a:rPr lang="fr-FR" dirty="0" err="1"/>
              <a:t>Inteligência</a:t>
            </a:r>
            <a:r>
              <a:rPr lang="fr-FR" dirty="0"/>
              <a:t> </a:t>
            </a:r>
            <a:r>
              <a:rPr lang="fr-FR" dirty="0" err="1"/>
              <a:t>Artificial</a:t>
            </a:r>
            <a:r>
              <a:rPr lang="fr-FR" dirty="0"/>
              <a:t>: </a:t>
            </a:r>
            <a:r>
              <a:rPr lang="fr-FR" dirty="0" err="1"/>
              <a:t>como</a:t>
            </a:r>
            <a:r>
              <a:rPr lang="fr-FR" dirty="0"/>
              <a:t> </a:t>
            </a:r>
            <a:r>
              <a:rPr lang="fr-FR" dirty="0" err="1"/>
              <a:t>vai</a:t>
            </a:r>
            <a:r>
              <a:rPr lang="fr-FR" dirty="0"/>
              <a:t> </a:t>
            </a:r>
            <a:r>
              <a:rPr lang="fr-FR" dirty="0" err="1"/>
              <a:t>mudar</a:t>
            </a:r>
            <a:r>
              <a:rPr lang="fr-FR" dirty="0"/>
              <a:t> a </a:t>
            </a:r>
            <a:r>
              <a:rPr lang="fr-FR" dirty="0" err="1"/>
              <a:t>nossa</a:t>
            </a:r>
            <a:r>
              <a:rPr lang="fr-FR" dirty="0"/>
              <a:t> vida? » paru dans la revue « </a:t>
            </a:r>
            <a:r>
              <a:rPr lang="fr-FR" dirty="0" err="1"/>
              <a:t>Visão</a:t>
            </a:r>
            <a:r>
              <a:rPr lang="fr-FR" dirty="0"/>
              <a:t> »</a:t>
            </a:r>
            <a:r>
              <a:rPr lang="fr-FR" i="1" dirty="0"/>
              <a:t> </a:t>
            </a:r>
            <a:r>
              <a:rPr lang="fr-FR" dirty="0"/>
              <a:t>du 15 février 2023. La sélection d’articles proposés aux élèves est composée d’interviews, d’articles de fond auxquels on ajoute deux articles de presse en français parus dans le « Dauphiné Libéré » du 13 mars 2023.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1369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3609" y="483783"/>
            <a:ext cx="8301043" cy="7663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 smtClean="0">
                <a:solidFill>
                  <a:schemeClr val="accent1">
                    <a:lumMod val="50000"/>
                  </a:schemeClr>
                </a:solidFill>
              </a:rPr>
              <a:t>Prise de connaissance du dossier</a:t>
            </a:r>
            <a:endParaRPr lang="fr-FR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</a:rPr>
              <a:t>Les élèves font une lecture attentive des textes proposés et sélectionnent les informations et arguments qui leur seront utiles pour défendre l’un des deux points de vue (« avantages » ou « inconvénients»)</a:t>
            </a:r>
          </a:p>
          <a:p>
            <a:r>
              <a:rPr lang="fr-FR" sz="2400" b="1" u="sng" dirty="0" smtClean="0">
                <a:solidFill>
                  <a:schemeClr val="accent1">
                    <a:lumMod val="50000"/>
                  </a:schemeClr>
                </a:solidFill>
              </a:rPr>
              <a:t>Travail à préparer en fonction des rôles :</a:t>
            </a:r>
            <a:endParaRPr lang="fr-FR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</a:rPr>
              <a:t>Les modérateurs présentent les participants et introduisent les débats en présentant les thèmes, problématiques et ses enjeux.</a:t>
            </a:r>
          </a:p>
          <a:p>
            <a:endParaRPr lang="fr-FR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</a:rPr>
              <a:t>Les groupes 2 et 3 préparent leurs idées, arguments et exemples.</a:t>
            </a:r>
          </a:p>
          <a:p>
            <a:endParaRPr lang="fr-FR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sz="2400" b="1" u="sng" dirty="0">
                <a:solidFill>
                  <a:schemeClr val="accent1">
                    <a:lumMod val="50000"/>
                  </a:schemeClr>
                </a:solidFill>
              </a:rPr>
              <a:t>La réalisation de la tâche finale</a:t>
            </a: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sera évaluée et filmée, l’objectif étant d’avoir un feedback pour remédier aux stratégies de communication (autoévaluation). 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4417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7237" y="303108"/>
            <a:ext cx="8563613" cy="8679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>
                <a:solidFill>
                  <a:schemeClr val="accent1">
                    <a:lumMod val="50000"/>
                  </a:schemeClr>
                </a:solidFill>
              </a:rPr>
              <a:t>Quelques pistes de réflexion concernant les critères :</a:t>
            </a:r>
            <a:endParaRPr lang="fr-FR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- la posture corporelle,</a:t>
            </a:r>
          </a:p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- les techniques de communication,</a:t>
            </a:r>
          </a:p>
          <a:p>
            <a:pPr marL="285750" indent="-285750">
              <a:buFontTx/>
              <a:buChar char="-"/>
            </a:pP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</a:rPr>
              <a:t>le </a:t>
            </a:r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respect des codes sociolinguistiques propres au débat </a:t>
            </a:r>
            <a:endParaRPr lang="fr-FR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respect de la distribution de la parole et qualité de l’écoute),</a:t>
            </a:r>
          </a:p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- la qualité des arguments (pertinence et variété),</a:t>
            </a:r>
          </a:p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- la pertinence des exemples,</a:t>
            </a:r>
          </a:p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- la qualité de la communication (conviction/persuasion),</a:t>
            </a:r>
          </a:p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- la qualité de la langue (richesse du lexique et correction linguistique),</a:t>
            </a:r>
          </a:p>
          <a:p>
            <a:pPr marL="285750" indent="-285750">
              <a:buFontTx/>
              <a:buChar char="-"/>
            </a:pP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</a:rPr>
              <a:t>l’expression </a:t>
            </a:r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(audible, ton, intonation).</a:t>
            </a: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1813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icaire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2C5B27B4B0284CAB505FA163A25624" ma:contentTypeVersion="13" ma:contentTypeDescription="Crée un document." ma:contentTypeScope="" ma:versionID="14a0f0bbe612eb37ddc4c45f49a8cbd7">
  <xsd:schema xmlns:xsd="http://www.w3.org/2001/XMLSchema" xmlns:xs="http://www.w3.org/2001/XMLSchema" xmlns:p="http://schemas.microsoft.com/office/2006/metadata/properties" xmlns:ns2="81abdb1b-06ee-4802-a326-e8c2ad8b0faf" xmlns:ns3="a7b76431-11ff-4f2d-b5c9-87c7eb469af1" targetNamespace="http://schemas.microsoft.com/office/2006/metadata/properties" ma:root="true" ma:fieldsID="c1b5ac5754c8198198997bfe31a1f102" ns2:_="" ns3:_="">
    <xsd:import namespace="81abdb1b-06ee-4802-a326-e8c2ad8b0faf"/>
    <xsd:import namespace="a7b76431-11ff-4f2d-b5c9-87c7eb469af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abdb1b-06ee-4802-a326-e8c2ad8b0fa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25d20cae-6463-4cda-ac08-efca0c306fec}" ma:internalName="TaxCatchAll" ma:showField="CatchAllData" ma:web="81abdb1b-06ee-4802-a326-e8c2ad8b0f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b76431-11ff-4f2d-b5c9-87c7eb469a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alises d’images" ma:readOnly="false" ma:fieldId="{5cf76f15-5ced-4ddc-b409-7134ff3c332f}" ma:taxonomyMulti="true" ma:sspId="012f8fb1-763d-4eee-8e7f-0e5339ba90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7b76431-11ff-4f2d-b5c9-87c7eb469af1">
      <Terms xmlns="http://schemas.microsoft.com/office/infopath/2007/PartnerControls"/>
    </lcf76f155ced4ddcb4097134ff3c332f>
    <TaxCatchAll xmlns="81abdb1b-06ee-4802-a326-e8c2ad8b0faf" xsi:nil="true"/>
  </documentManagement>
</p:properties>
</file>

<file path=customXml/itemProps1.xml><?xml version="1.0" encoding="utf-8"?>
<ds:datastoreItem xmlns:ds="http://schemas.openxmlformats.org/officeDocument/2006/customXml" ds:itemID="{2489003F-13EB-4247-BBBB-8431E8D2CD18}"/>
</file>

<file path=customXml/itemProps2.xml><?xml version="1.0" encoding="utf-8"?>
<ds:datastoreItem xmlns:ds="http://schemas.openxmlformats.org/officeDocument/2006/customXml" ds:itemID="{CEA44558-ECCB-473C-BA0D-1B5D9FDBF7AF}"/>
</file>

<file path=customXml/itemProps3.xml><?xml version="1.0" encoding="utf-8"?>
<ds:datastoreItem xmlns:ds="http://schemas.openxmlformats.org/officeDocument/2006/customXml" ds:itemID="{A1C30757-5A8D-4B65-86B2-5F07F6AEA38B}"/>
</file>

<file path=docProps/app.xml><?xml version="1.0" encoding="utf-8"?>
<Properties xmlns="http://schemas.openxmlformats.org/officeDocument/2006/extended-properties" xmlns:vt="http://schemas.openxmlformats.org/officeDocument/2006/docPropsVTypes">
  <Template>Apothicaire.thmx</Template>
  <TotalTime>13</TotalTime>
  <Words>52</Words>
  <Application>Microsoft Macintosh PowerPoint</Application>
  <PresentationFormat>Présentation à l'écran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Apothicaire</vt:lpstr>
      <vt:lpstr>Exemple de séquence en portugais – cdm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Exemple de séquence en portugais – cdm </dc:title>
  <dc:creator>Olinda PIRES</dc:creator>
  <cp:lastModifiedBy>Olinda PIRES</cp:lastModifiedBy>
  <cp:revision>2</cp:revision>
  <dcterms:created xsi:type="dcterms:W3CDTF">2023-05-22T06:54:59Z</dcterms:created>
  <dcterms:modified xsi:type="dcterms:W3CDTF">2023-05-22T07:08:53Z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0x010100E02C5B27B4B0284CAB505FA163A25624</vt:lpwstr>
  </property>
</Properties>
</file>